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Garamond"/>
      <p:regular r:id="rId43"/>
      <p:bold r:id="rId44"/>
      <p:italic r:id="rId45"/>
      <p:boldItalic r:id="rId46"/>
    </p:embeddedFont>
    <p:embeddedFont>
      <p:font typeface="Roboto Mon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530A3A-2596-42A6-82C1-51D849380088}">
  <a:tblStyle styleId="{88530A3A-2596-42A6-82C1-51D8493800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C99715D-E9B7-482B-A2D4-D478CE2195A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Garamond-bold.fntdata"/><Relationship Id="rId43" Type="http://schemas.openxmlformats.org/officeDocument/2006/relationships/font" Target="fonts/Garamond-regular.fntdata"/><Relationship Id="rId46" Type="http://schemas.openxmlformats.org/officeDocument/2006/relationships/font" Target="fonts/Garamond-boldItalic.fntdata"/><Relationship Id="rId45" Type="http://schemas.openxmlformats.org/officeDocument/2006/relationships/font" Target="fonts/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Mono-bold.fntdata"/><Relationship Id="rId47" Type="http://schemas.openxmlformats.org/officeDocument/2006/relationships/font" Target="fonts/RobotoMono-regular.fntdata"/><Relationship Id="rId49" Type="http://schemas.openxmlformats.org/officeDocument/2006/relationships/font" Target="fonts/RobotoMon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RobotoMon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7132d455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7132d455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7132d455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7132d455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7132d455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7132d455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7132d455b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7132d455b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7132d455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7132d455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7132d455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7132d455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7132d455b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7132d455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7132d455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7132d455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7132d455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7132d455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7132d455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7132d455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7132d455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7132d455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7132d455b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7132d455b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7132d455b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7132d455b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7132d455b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7132d455b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7132d455b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7132d455b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7132d455b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7132d455b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7132d455b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7132d455b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7132d455b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57132d455b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7132d455b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7132d455b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7132d455b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7132d455b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7132d455b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57132d455b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7132d455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7132d455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7132d455b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57132d455b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7132d455b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7132d455b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57132d455b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57132d455b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57132d455b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57132d455b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7132d455b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7132d455b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7132d455b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7132d455b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57132d455b_0_1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57132d455b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7132d455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7132d455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7132d455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7132d455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7132d455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7132d455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7132d455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7132d455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7132d455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7132d455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7132d455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7132d455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1" Type="http://schemas.openxmlformats.org/officeDocument/2006/relationships/image" Target="../media/image26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1" Type="http://schemas.openxmlformats.org/officeDocument/2006/relationships/image" Target="../media/image26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yrdomain.com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1" Type="http://schemas.openxmlformats.org/officeDocument/2006/relationships/image" Target="../media/image26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1" Type="http://schemas.openxmlformats.org/officeDocument/2006/relationships/image" Target="../media/image28.png"/><Relationship Id="rId10" Type="http://schemas.openxmlformats.org/officeDocument/2006/relationships/image" Target="../media/image13.png"/><Relationship Id="rId12" Type="http://schemas.openxmlformats.org/officeDocument/2006/relationships/image" Target="../media/image32.png"/><Relationship Id="rId9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BeimnetGirma/entro-demo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487575"/>
            <a:ext cx="85206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EN-WRMT: Platform Administrator Training for Web Platform</a:t>
            </a:r>
            <a:endParaRPr sz="43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53700" y="3397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 Beimnet Girma, Mr. Kedir Hajisheko and Dr. Binyam Tesfaw Hailu,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350" y="252125"/>
            <a:ext cx="3905300" cy="11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16275" y="2531950"/>
            <a:ext cx="746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A699E"/>
                </a:solidFill>
                <a:latin typeface="Arial"/>
                <a:ea typeface="Arial"/>
                <a:cs typeface="Arial"/>
                <a:sym typeface="Arial"/>
              </a:rPr>
              <a:t>Training of Trainers in Eastern Nile Water Resources Models and Tools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69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A699E"/>
                </a:solidFill>
                <a:latin typeface="Arial"/>
                <a:ea typeface="Arial"/>
                <a:cs typeface="Arial"/>
                <a:sym typeface="Arial"/>
              </a:rPr>
              <a:t>6 – 10 May 2025</a:t>
            </a:r>
            <a:endParaRPr b="1" i="0" sz="1600" u="none" cap="none" strike="noStrike">
              <a:solidFill>
                <a:srgbClr val="1A69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5" y="4336950"/>
            <a:ext cx="29622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650" y="4422663"/>
            <a:ext cx="248602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665" y="0"/>
            <a:ext cx="76988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have the code locally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Navigate</a:t>
            </a:r>
            <a:r>
              <a:rPr lang="en"/>
              <a:t> to where you have the code (unzip if necessary)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a shell (command </a:t>
            </a:r>
            <a:r>
              <a:rPr lang="en"/>
              <a:t>prompt</a:t>
            </a:r>
            <a:r>
              <a:rPr lang="en"/>
              <a:t> or other) in the code folder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Install all necessary packages needed by the project by running: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npm </a:t>
            </a:r>
            <a:r>
              <a:rPr lang="en" sz="2000">
                <a:solidFill>
                  <a:srgbClr val="FCC28C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install                 </a:t>
            </a:r>
            <a:r>
              <a:rPr lang="en" sz="2000">
                <a:solidFill>
                  <a:schemeClr val="dk1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_</a:t>
            </a:r>
            <a:r>
              <a:rPr lang="en" sz="2000">
                <a:solidFill>
                  <a:srgbClr val="FCC28C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Once complete run your application in server mode by running: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npm </a:t>
            </a:r>
            <a:r>
              <a:rPr lang="en" sz="2000">
                <a:solidFill>
                  <a:srgbClr val="FCC28C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2000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 dev                 </a:t>
            </a:r>
            <a:r>
              <a:rPr lang="en" sz="2000">
                <a:solidFill>
                  <a:schemeClr val="dk1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_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successful, your application will be available at </a:t>
            </a:r>
            <a:r>
              <a:rPr b="1" lang="en">
                <a:solidFill>
                  <a:srgbClr val="CC0000"/>
                </a:solidFill>
              </a:rPr>
              <a:t>http://localhost:3000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9016" t="0"/>
          <a:stretch/>
        </p:blipFill>
        <p:spPr>
          <a:xfrm>
            <a:off x="0" y="0"/>
            <a:ext cx="6984776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4">
            <a:alphaModFix/>
          </a:blip>
          <a:srcRect b="21259" l="0" r="0" t="0"/>
          <a:stretch/>
        </p:blipFill>
        <p:spPr>
          <a:xfrm>
            <a:off x="2878250" y="2276475"/>
            <a:ext cx="6265749" cy="3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Hydrological and Hydraulics Models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14196" l="0" r="11386" t="19866"/>
          <a:stretch/>
        </p:blipFill>
        <p:spPr>
          <a:xfrm>
            <a:off x="6632800" y="275550"/>
            <a:ext cx="2122750" cy="447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4340250" y="3765706"/>
            <a:ext cx="2297800" cy="346850"/>
          </a:xfrm>
          <a:custGeom>
            <a:rect b="b" l="l" r="r" t="t"/>
            <a:pathLst>
              <a:path extrusionOk="0" h="13874" w="91912">
                <a:moveTo>
                  <a:pt x="0" y="10020"/>
                </a:moveTo>
                <a:cubicBezTo>
                  <a:pt x="3907" y="6113"/>
                  <a:pt x="7995" y="-1139"/>
                  <a:pt x="13355" y="201"/>
                </a:cubicBezTo>
                <a:cubicBezTo>
                  <a:pt x="17577" y="1257"/>
                  <a:pt x="18610" y="7469"/>
                  <a:pt x="22389" y="9628"/>
                </a:cubicBezTo>
                <a:cubicBezTo>
                  <a:pt x="25556" y="11437"/>
                  <a:pt x="29025" y="12840"/>
                  <a:pt x="32601" y="13556"/>
                </a:cubicBezTo>
                <a:cubicBezTo>
                  <a:pt x="43020" y="15641"/>
                  <a:pt x="51981" y="4742"/>
                  <a:pt x="62060" y="1379"/>
                </a:cubicBezTo>
                <a:cubicBezTo>
                  <a:pt x="67300" y="-369"/>
                  <a:pt x="71463" y="7179"/>
                  <a:pt x="76200" y="10020"/>
                </a:cubicBezTo>
                <a:cubicBezTo>
                  <a:pt x="80760" y="12755"/>
                  <a:pt x="86595" y="12770"/>
                  <a:pt x="91912" y="1277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to your map</a:t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your source code folder, navigate to components &gt; open file </a:t>
            </a:r>
            <a:r>
              <a:rPr lang="en"/>
              <a:t>hydrologicalAndHydraulics.tsx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427" y="1944300"/>
            <a:ext cx="81372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Connect to your map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25" y="262139"/>
            <a:ext cx="9143999" cy="450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/>
          <p:nvPr/>
        </p:nvSpPr>
        <p:spPr>
          <a:xfrm>
            <a:off x="127650" y="2663875"/>
            <a:ext cx="4110600" cy="1905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to your map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25" y="262139"/>
            <a:ext cx="9143999" cy="450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4504800" y="3945875"/>
            <a:ext cx="3368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</a:rPr>
              <a:t>http://localhost:8080/….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177" name="Google Shape;177;p28"/>
          <p:cNvSpPr/>
          <p:nvPr/>
        </p:nvSpPr>
        <p:spPr>
          <a:xfrm rot="323617">
            <a:off x="2710354" y="4101446"/>
            <a:ext cx="1787224" cy="237954"/>
          </a:xfrm>
          <a:custGeom>
            <a:rect b="b" l="l" r="r" t="t"/>
            <a:pathLst>
              <a:path extrusionOk="0" h="17752" w="71487">
                <a:moveTo>
                  <a:pt x="0" y="16104"/>
                </a:moveTo>
                <a:cubicBezTo>
                  <a:pt x="8888" y="10773"/>
                  <a:pt x="17725" y="323"/>
                  <a:pt x="27888" y="2357"/>
                </a:cubicBezTo>
                <a:cubicBezTo>
                  <a:pt x="33978" y="3576"/>
                  <a:pt x="32314" y="18293"/>
                  <a:pt x="38493" y="17675"/>
                </a:cubicBezTo>
                <a:cubicBezTo>
                  <a:pt x="48748" y="16649"/>
                  <a:pt x="57150" y="8836"/>
                  <a:pt x="65988" y="3535"/>
                </a:cubicBezTo>
                <a:cubicBezTo>
                  <a:pt x="67857" y="2414"/>
                  <a:pt x="69308" y="0"/>
                  <a:pt x="71487" y="0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to your map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Now save the file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Go to your </a:t>
            </a:r>
            <a:r>
              <a:rPr lang="en"/>
              <a:t>browser</a:t>
            </a:r>
            <a:r>
              <a:rPr lang="en"/>
              <a:t> and click on the “Go to Map” link.</a:t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14195" l="3169" r="14923" t="70214"/>
          <a:stretch/>
        </p:blipFill>
        <p:spPr>
          <a:xfrm>
            <a:off x="0" y="2221200"/>
            <a:ext cx="5332026" cy="287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4">
            <a:alphaModFix/>
          </a:blip>
          <a:srcRect b="-3624" l="30443" r="33257" t="27947"/>
          <a:stretch/>
        </p:blipFill>
        <p:spPr>
          <a:xfrm>
            <a:off x="5824975" y="2303675"/>
            <a:ext cx="3319027" cy="27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4536650" y="4605375"/>
            <a:ext cx="854400" cy="34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the platform actually run?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linux computer at a remote location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Currently that computer’s address is - </a:t>
            </a:r>
            <a:r>
              <a:rPr b="1" lang="en"/>
              <a:t>enwrmt.nilebasin.org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Public IP:</a:t>
            </a:r>
            <a:r>
              <a:rPr lang="en"/>
              <a:t>20.42.83.139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OS: </a:t>
            </a:r>
            <a:r>
              <a:rPr lang="en"/>
              <a:t>ubuntu 24.04 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2vCPUs, 8GB 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4517000" y="903400"/>
            <a:ext cx="3260100" cy="383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31"/>
          <p:cNvGrpSpPr/>
          <p:nvPr/>
        </p:nvGrpSpPr>
        <p:grpSpPr>
          <a:xfrm>
            <a:off x="4154327" y="1381977"/>
            <a:ext cx="667023" cy="506100"/>
            <a:chOff x="4154327" y="1381977"/>
            <a:chExt cx="667023" cy="506100"/>
          </a:xfrm>
        </p:grpSpPr>
        <p:sp>
          <p:nvSpPr>
            <p:cNvPr id="201" name="Google Shape;201;p31"/>
            <p:cNvSpPr/>
            <p:nvPr/>
          </p:nvSpPr>
          <p:spPr>
            <a:xfrm>
              <a:off x="4242050" y="14631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 rot="5402038">
              <a:off x="4073176" y="14632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4308000" y="14926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31"/>
          <p:cNvSpPr/>
          <p:nvPr/>
        </p:nvSpPr>
        <p:spPr>
          <a:xfrm>
            <a:off x="4242050" y="1996525"/>
            <a:ext cx="579300" cy="343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/>
          <p:nvPr/>
        </p:nvSpPr>
        <p:spPr>
          <a:xfrm rot="5402038">
            <a:off x="4073176" y="1996677"/>
            <a:ext cx="506100" cy="3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4308000" y="2026075"/>
            <a:ext cx="416400" cy="2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31"/>
          <p:cNvGrpSpPr/>
          <p:nvPr/>
        </p:nvGrpSpPr>
        <p:grpSpPr>
          <a:xfrm>
            <a:off x="4164146" y="2429138"/>
            <a:ext cx="667023" cy="506100"/>
            <a:chOff x="4154327" y="1381977"/>
            <a:chExt cx="667023" cy="506100"/>
          </a:xfrm>
        </p:grpSpPr>
        <p:sp>
          <p:nvSpPr>
            <p:cNvPr id="208" name="Google Shape;208;p31"/>
            <p:cNvSpPr/>
            <p:nvPr/>
          </p:nvSpPr>
          <p:spPr>
            <a:xfrm>
              <a:off x="4242050" y="14631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 rot="5402038">
              <a:off x="4073176" y="14632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4308000" y="14926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31"/>
          <p:cNvGrpSpPr/>
          <p:nvPr/>
        </p:nvGrpSpPr>
        <p:grpSpPr>
          <a:xfrm>
            <a:off x="4169252" y="2925223"/>
            <a:ext cx="667023" cy="506100"/>
            <a:chOff x="4154327" y="1381977"/>
            <a:chExt cx="667023" cy="506100"/>
          </a:xfrm>
        </p:grpSpPr>
        <p:sp>
          <p:nvSpPr>
            <p:cNvPr id="212" name="Google Shape;212;p31"/>
            <p:cNvSpPr/>
            <p:nvPr/>
          </p:nvSpPr>
          <p:spPr>
            <a:xfrm>
              <a:off x="4242050" y="14631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 rot="5402038">
              <a:off x="4073176" y="14632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4308000" y="14926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31"/>
          <p:cNvGrpSpPr/>
          <p:nvPr/>
        </p:nvGrpSpPr>
        <p:grpSpPr>
          <a:xfrm>
            <a:off x="4166896" y="3397349"/>
            <a:ext cx="667023" cy="506100"/>
            <a:chOff x="4154327" y="1381977"/>
            <a:chExt cx="667023" cy="506100"/>
          </a:xfrm>
        </p:grpSpPr>
        <p:sp>
          <p:nvSpPr>
            <p:cNvPr id="216" name="Google Shape;216;p31"/>
            <p:cNvSpPr/>
            <p:nvPr/>
          </p:nvSpPr>
          <p:spPr>
            <a:xfrm>
              <a:off x="4242050" y="14631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 rot="5402038">
              <a:off x="4073176" y="14632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4308000" y="14926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1"/>
          <p:cNvGrpSpPr/>
          <p:nvPr/>
        </p:nvGrpSpPr>
        <p:grpSpPr>
          <a:xfrm>
            <a:off x="4172002" y="3886757"/>
            <a:ext cx="667023" cy="506100"/>
            <a:chOff x="4154327" y="1381977"/>
            <a:chExt cx="667023" cy="506100"/>
          </a:xfrm>
        </p:grpSpPr>
        <p:sp>
          <p:nvSpPr>
            <p:cNvPr id="220" name="Google Shape;220;p31"/>
            <p:cNvSpPr/>
            <p:nvPr/>
          </p:nvSpPr>
          <p:spPr>
            <a:xfrm>
              <a:off x="4242050" y="14631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 rot="5402038">
              <a:off x="4073176" y="14632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4308000" y="14926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31"/>
          <p:cNvSpPr txBox="1"/>
          <p:nvPr/>
        </p:nvSpPr>
        <p:spPr>
          <a:xfrm>
            <a:off x="4575950" y="903025"/>
            <a:ext cx="314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</a:rPr>
              <a:t>enwrmt.nilebasin.org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821350" y="1419475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3000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b="28760" l="0" r="0" t="20397"/>
          <a:stretch/>
        </p:blipFill>
        <p:spPr>
          <a:xfrm>
            <a:off x="5564175" y="1368625"/>
            <a:ext cx="817250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/>
        </p:nvSpPr>
        <p:spPr>
          <a:xfrm>
            <a:off x="4821350" y="2509188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8080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700" y="2467300"/>
            <a:ext cx="667023" cy="47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/>
        </p:nvSpPr>
        <p:spPr>
          <a:xfrm>
            <a:off x="4929375" y="3932050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5432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601" y="4009800"/>
            <a:ext cx="667025" cy="68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2198" y="2341253"/>
            <a:ext cx="416400" cy="39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8950" y="2799475"/>
            <a:ext cx="1164400" cy="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/>
          <p:nvPr/>
        </p:nvSpPr>
        <p:spPr>
          <a:xfrm>
            <a:off x="1539400" y="1591253"/>
            <a:ext cx="2749306" cy="1630019"/>
          </a:xfrm>
          <a:custGeom>
            <a:rect b="b" l="l" r="r" t="t"/>
            <a:pathLst>
              <a:path extrusionOk="0" h="29440" w="76593">
                <a:moveTo>
                  <a:pt x="0" y="29440"/>
                </a:moveTo>
                <a:cubicBezTo>
                  <a:pt x="7243" y="22197"/>
                  <a:pt x="15034" y="13449"/>
                  <a:pt x="25138" y="11764"/>
                </a:cubicBezTo>
                <a:cubicBezTo>
                  <a:pt x="31466" y="10709"/>
                  <a:pt x="38034" y="12671"/>
                  <a:pt x="44385" y="11764"/>
                </a:cubicBezTo>
                <a:cubicBezTo>
                  <a:pt x="55575" y="10167"/>
                  <a:pt x="66486" y="-3901"/>
                  <a:pt x="76593" y="1159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33" name="Google Shape;233;p31"/>
          <p:cNvSpPr/>
          <p:nvPr/>
        </p:nvSpPr>
        <p:spPr>
          <a:xfrm flipH="1" rot="10800000">
            <a:off x="1541675" y="2672832"/>
            <a:ext cx="2749399" cy="759710"/>
          </a:xfrm>
          <a:custGeom>
            <a:rect b="b" l="l" r="r" t="t"/>
            <a:pathLst>
              <a:path extrusionOk="0" h="21801" w="78949">
                <a:moveTo>
                  <a:pt x="0" y="6876"/>
                </a:moveTo>
                <a:cubicBezTo>
                  <a:pt x="8734" y="6150"/>
                  <a:pt x="17217" y="-2181"/>
                  <a:pt x="25531" y="592"/>
                </a:cubicBezTo>
                <a:cubicBezTo>
                  <a:pt x="33559" y="3269"/>
                  <a:pt x="38569" y="11792"/>
                  <a:pt x="46348" y="15125"/>
                </a:cubicBezTo>
                <a:cubicBezTo>
                  <a:pt x="56544" y="19493"/>
                  <a:pt x="67856" y="21802"/>
                  <a:pt x="78949" y="21802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34" name="Google Shape;234;p31"/>
          <p:cNvSpPr/>
          <p:nvPr/>
        </p:nvSpPr>
        <p:spPr>
          <a:xfrm>
            <a:off x="1512225" y="3404173"/>
            <a:ext cx="2749487" cy="572637"/>
          </a:xfrm>
          <a:custGeom>
            <a:rect b="b" l="l" r="r" t="t"/>
            <a:pathLst>
              <a:path extrusionOk="0" h="65202" w="76200">
                <a:moveTo>
                  <a:pt x="0" y="0"/>
                </a:moveTo>
                <a:cubicBezTo>
                  <a:pt x="0" y="6421"/>
                  <a:pt x="156" y="14900"/>
                  <a:pt x="5499" y="18461"/>
                </a:cubicBezTo>
                <a:cubicBezTo>
                  <a:pt x="14882" y="24715"/>
                  <a:pt x="29294" y="20451"/>
                  <a:pt x="38100" y="27495"/>
                </a:cubicBezTo>
                <a:cubicBezTo>
                  <a:pt x="43550" y="31855"/>
                  <a:pt x="42159" y="41159"/>
                  <a:pt x="46348" y="46741"/>
                </a:cubicBezTo>
                <a:cubicBezTo>
                  <a:pt x="50688" y="52524"/>
                  <a:pt x="57704" y="55800"/>
                  <a:pt x="64024" y="59311"/>
                </a:cubicBezTo>
                <a:cubicBezTo>
                  <a:pt x="67965" y="61501"/>
                  <a:pt x="71691" y="65202"/>
                  <a:pt x="76200" y="65202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235" name="Google Shape;23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4863675" y="1964325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22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4863675" y="3442650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80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8825" y="1942935"/>
            <a:ext cx="416400" cy="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4863675" y="2984813"/>
            <a:ext cx="119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443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</a:t>
            </a:r>
            <a:r>
              <a:rPr lang="en"/>
              <a:t>Architecture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7484" l="0" r="0" t="0"/>
          <a:stretch/>
        </p:blipFill>
        <p:spPr>
          <a:xfrm>
            <a:off x="921125" y="554275"/>
            <a:ext cx="6743700" cy="44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32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248" name="Google Shape;248;p32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" name="Google Shape;249;p32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250" name="Google Shape;250;p32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2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2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3" name="Google Shape;253;p32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6" name="Google Shape;256;p32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257" name="Google Shape;257;p32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2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2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32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Google Shape;264;p32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265" name="Google Shape;265;p32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32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269" name="Google Shape;269;p32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" name="Google Shape;272;p32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273" name="Google Shape;273;p32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274" name="Google Shape;274;p32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32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276" name="Google Shape;276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32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278" name="Google Shape;27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32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282" name="Google Shape;282;p32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283" name="Google Shape;283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32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443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285" name="Google Shape;28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87" name="Google Shape;287;p32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88" name="Google Shape;288;p32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89" name="Google Shape;289;p32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90" name="Google Shape;290;p32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Nginx</a:t>
            </a:r>
            <a:endParaRPr/>
          </a:p>
        </p:txBody>
      </p:sp>
      <p:sp>
        <p:nvSpPr>
          <p:cNvPr id="296" name="Google Shape;2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375" y="203000"/>
            <a:ext cx="814726" cy="81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3"/>
          <p:cNvPicPr preferRelativeResize="0"/>
          <p:nvPr/>
        </p:nvPicPr>
        <p:blipFill rotWithShape="1">
          <a:blip r:embed="rId4">
            <a:alphaModFix/>
          </a:blip>
          <a:srcRect b="10204" l="0" r="22696" t="15743"/>
          <a:stretch/>
        </p:blipFill>
        <p:spPr>
          <a:xfrm>
            <a:off x="284775" y="1143775"/>
            <a:ext cx="6790050" cy="3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95587"/>
            <a:ext cx="9144000" cy="227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Nginx Configuration</a:t>
            </a:r>
            <a:endParaRPr/>
          </a:p>
        </p:txBody>
      </p:sp>
      <p:sp>
        <p:nvSpPr>
          <p:cNvPr id="305" name="Google Shape;30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375" y="203000"/>
            <a:ext cx="814726" cy="81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13" y="2219263"/>
            <a:ext cx="54387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81075"/>
            <a:ext cx="9325850" cy="61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35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317" name="Google Shape;317;p35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" name="Google Shape;318;p35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319" name="Google Shape;319;p35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5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2" name="Google Shape;322;p35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5" name="Google Shape;325;p35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326" name="Google Shape;326;p35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9" name="Google Shape;329;p35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330" name="Google Shape;330;p35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3" name="Google Shape;333;p35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334" name="Google Shape;334;p35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7" name="Google Shape;337;p35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338" name="Google Shape;338;p35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5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5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1" name="Google Shape;341;p35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42" name="Google Shape;342;p35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43" name="Google Shape;343;p35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35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45" name="Google Shape;345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35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47" name="Google Shape;347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35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351" name="Google Shape;351;p35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52" name="Google Shape;352;p3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35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443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354" name="Google Shape;354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6" name="Google Shape;356;p35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7" name="Google Shape;357;p35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8" name="Google Shape;358;p35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9" name="Google Shape;359;p35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6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368" name="Google Shape;368;p36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36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370" name="Google Shape;370;p36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3" name="Google Shape;373;p36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6" name="Google Shape;376;p36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377" name="Google Shape;377;p36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0" name="Google Shape;380;p36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381" name="Google Shape;381;p36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4" name="Google Shape;384;p36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385" name="Google Shape;385;p36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" name="Google Shape;388;p36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389" name="Google Shape;389;p36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2" name="Google Shape;392;p36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94" name="Google Shape;394;p36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6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96" name="Google Shape;396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36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398" name="Google Shape;398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36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402" name="Google Shape;402;p36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403" name="Google Shape;403;p3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36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443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405" name="Google Shape;405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6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07" name="Google Shape;407;p36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08" name="Google Shape;408;p36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09" name="Google Shape;409;p36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10" name="Google Shape;410;p36"/>
          <p:cNvSpPr txBox="1"/>
          <p:nvPr/>
        </p:nvSpPr>
        <p:spPr>
          <a:xfrm>
            <a:off x="4200604" y="990252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411" name="Google Shape;411;p36"/>
          <p:cNvSpPr txBox="1"/>
          <p:nvPr/>
        </p:nvSpPr>
        <p:spPr>
          <a:xfrm>
            <a:off x="4220636" y="2119897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412" name="Google Shape;412;p36"/>
          <p:cNvSpPr txBox="1"/>
          <p:nvPr/>
        </p:nvSpPr>
        <p:spPr>
          <a:xfrm>
            <a:off x="4235169" y="3700458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Management with UFW</a:t>
            </a:r>
            <a:endParaRPr/>
          </a:p>
        </p:txBody>
      </p:sp>
      <p:sp>
        <p:nvSpPr>
          <p:cNvPr id="419" name="Google Shape;41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 Exposed Ports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sudo ufw status                             </a:t>
            </a:r>
            <a:r>
              <a:rPr lang="en" sz="1900">
                <a:solidFill>
                  <a:schemeClr val="dk1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_</a:t>
            </a:r>
            <a:endParaRPr sz="19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 or Deny Port Access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sudo ufw allow </a:t>
            </a:r>
            <a:r>
              <a:rPr lang="en" sz="1900">
                <a:solidFill>
                  <a:srgbClr val="A2FCA2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[port][/protocol]            </a:t>
            </a:r>
            <a:r>
              <a:rPr lang="en" sz="1900">
                <a:solidFill>
                  <a:schemeClr val="dk1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_</a:t>
            </a:r>
            <a:endParaRPr sz="1900">
              <a:solidFill>
                <a:schemeClr val="dk1"/>
              </a:solidFill>
              <a:highlight>
                <a:srgbClr val="33333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33333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sudo ufw deny </a:t>
            </a:r>
            <a:r>
              <a:rPr lang="en" sz="1900">
                <a:solidFill>
                  <a:srgbClr val="A2FCA2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[port][/protocol]           </a:t>
            </a:r>
            <a:r>
              <a:rPr lang="en" sz="1900">
                <a:solidFill>
                  <a:schemeClr val="dk1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  _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33333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425" name="Google Shape;42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38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428" name="Google Shape;428;p38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9" name="Google Shape;429;p38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430" name="Google Shape;430;p38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8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8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3" name="Google Shape;433;p38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6" name="Google Shape;436;p38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437" name="Google Shape;437;p38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8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8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0" name="Google Shape;440;p38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441" name="Google Shape;441;p38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8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38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4" name="Google Shape;444;p38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445" name="Google Shape;445;p38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38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8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8" name="Google Shape;448;p38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449" name="Google Shape;449;p38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38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8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2" name="Google Shape;452;p38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453" name="Google Shape;453;p38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454" name="Google Shape;454;p38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8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456" name="Google Shape;456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38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458" name="Google Shape;458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38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462" name="Google Shape;462;p38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463" name="Google Shape;463;p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38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443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465" name="Google Shape;465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8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67" name="Google Shape;467;p38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68" name="Google Shape;468;p38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69" name="Google Shape;469;p38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470" name="Google Shape;470;p38"/>
          <p:cNvSpPr txBox="1"/>
          <p:nvPr/>
        </p:nvSpPr>
        <p:spPr>
          <a:xfrm>
            <a:off x="4200604" y="990252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471" name="Google Shape;471;p38"/>
          <p:cNvSpPr txBox="1"/>
          <p:nvPr/>
        </p:nvSpPr>
        <p:spPr>
          <a:xfrm>
            <a:off x="4220636" y="2119897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4235169" y="3700458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479" name="Google Shape;47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1" name="Google Shape;481;p39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482" name="Google Shape;482;p39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3" name="Google Shape;483;p39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484" name="Google Shape;484;p39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9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9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7" name="Google Shape;487;p39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0" name="Google Shape;490;p39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491" name="Google Shape;491;p39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9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9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4" name="Google Shape;494;p39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495" name="Google Shape;495;p39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9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9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" name="Google Shape;498;p39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499" name="Google Shape;499;p39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9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2" name="Google Shape;502;p39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503" name="Google Shape;503;p39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9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9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6" name="Google Shape;506;p39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507" name="Google Shape;507;p39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508" name="Google Shape;508;p39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39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510" name="Google Shape;510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39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512" name="Google Shape;512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3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39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516" name="Google Shape;516;p39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</a:rPr>
                <a:t>80</a:t>
              </a:r>
              <a:endParaRPr b="1" sz="1500">
                <a:solidFill>
                  <a:schemeClr val="dk2"/>
                </a:solidFill>
              </a:endParaRPr>
            </a:p>
          </p:txBody>
        </p:sp>
        <p:pic>
          <p:nvPicPr>
            <p:cNvPr id="517" name="Google Shape;517;p3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39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443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519" name="Google Shape;519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9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21" name="Google Shape;521;p39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22" name="Google Shape;522;p39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23" name="Google Shape;523;p39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24" name="Google Shape;524;p39"/>
          <p:cNvSpPr txBox="1"/>
          <p:nvPr/>
        </p:nvSpPr>
        <p:spPr>
          <a:xfrm>
            <a:off x="4200604" y="990252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525" name="Google Shape;525;p39"/>
          <p:cNvSpPr txBox="1"/>
          <p:nvPr/>
        </p:nvSpPr>
        <p:spPr>
          <a:xfrm>
            <a:off x="4220636" y="2119897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526" name="Google Shape;526;p39"/>
          <p:cNvSpPr txBox="1"/>
          <p:nvPr/>
        </p:nvSpPr>
        <p:spPr>
          <a:xfrm>
            <a:off x="4235169" y="3700458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pic>
        <p:nvPicPr>
          <p:cNvPr id="527" name="Google Shape;527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3775" y="2042038"/>
            <a:ext cx="1320627" cy="132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9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534" name="Google Shape;53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Google Shape;5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40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537" name="Google Shape;537;p40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8" name="Google Shape;538;p40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539" name="Google Shape;539;p40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2" name="Google Shape;542;p40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5" name="Google Shape;545;p40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546" name="Google Shape;546;p40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40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40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9" name="Google Shape;549;p40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550" name="Google Shape;550;p40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0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40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3" name="Google Shape;553;p40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554" name="Google Shape;554;p40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40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40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7" name="Google Shape;557;p40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558" name="Google Shape;558;p40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40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40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1" name="Google Shape;561;p40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562" name="Google Shape;562;p40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563" name="Google Shape;563;p40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40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565" name="Google Shape;565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0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567" name="Google Shape;567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4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p40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571" name="Google Shape;571;p40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2"/>
                  </a:solidFill>
                </a:rPr>
                <a:t>443</a:t>
              </a:r>
              <a:endParaRPr b="1" sz="1500">
                <a:solidFill>
                  <a:schemeClr val="dk2"/>
                </a:solidFill>
              </a:endParaRPr>
            </a:p>
          </p:txBody>
        </p:sp>
        <p:pic>
          <p:nvPicPr>
            <p:cNvPr id="572" name="Google Shape;572;p4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Google Shape;573;p40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574" name="Google Shape;574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0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76" name="Google Shape;576;p40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77" name="Google Shape;577;p40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78" name="Google Shape;578;p40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79" name="Google Shape;579;p40"/>
          <p:cNvSpPr txBox="1"/>
          <p:nvPr/>
        </p:nvSpPr>
        <p:spPr>
          <a:xfrm>
            <a:off x="4200604" y="990252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580" name="Google Shape;580;p40"/>
          <p:cNvSpPr txBox="1"/>
          <p:nvPr/>
        </p:nvSpPr>
        <p:spPr>
          <a:xfrm>
            <a:off x="4220636" y="2119897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581" name="Google Shape;581;p40"/>
          <p:cNvSpPr txBox="1"/>
          <p:nvPr/>
        </p:nvSpPr>
        <p:spPr>
          <a:xfrm>
            <a:off x="4235169" y="3700458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pic>
        <p:nvPicPr>
          <p:cNvPr id="582" name="Google Shape;58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3775" y="2042038"/>
            <a:ext cx="1320627" cy="132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0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584" name="Google Shape;584;p40"/>
          <p:cNvSpPr txBox="1"/>
          <p:nvPr/>
        </p:nvSpPr>
        <p:spPr>
          <a:xfrm>
            <a:off x="1681878" y="316877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85" name="Google Shape;585;p40"/>
          <p:cNvSpPr txBox="1"/>
          <p:nvPr/>
        </p:nvSpPr>
        <p:spPr>
          <a:xfrm>
            <a:off x="1834278" y="324497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86" name="Google Shape;586;p40"/>
          <p:cNvSpPr txBox="1"/>
          <p:nvPr/>
        </p:nvSpPr>
        <p:spPr>
          <a:xfrm>
            <a:off x="1986678" y="323515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87" name="Google Shape;587;p40"/>
          <p:cNvSpPr txBox="1"/>
          <p:nvPr/>
        </p:nvSpPr>
        <p:spPr>
          <a:xfrm>
            <a:off x="2168537" y="316877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88" name="Google Shape;588;p40"/>
          <p:cNvSpPr txBox="1"/>
          <p:nvPr/>
        </p:nvSpPr>
        <p:spPr>
          <a:xfrm>
            <a:off x="2330757" y="3139316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89" name="Google Shape;589;p40"/>
          <p:cNvSpPr txBox="1"/>
          <p:nvPr/>
        </p:nvSpPr>
        <p:spPr>
          <a:xfrm>
            <a:off x="2237667" y="3242618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0" name="Google Shape;590;p40"/>
          <p:cNvSpPr txBox="1"/>
          <p:nvPr/>
        </p:nvSpPr>
        <p:spPr>
          <a:xfrm>
            <a:off x="2362965" y="3281897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1" name="Google Shape;591;p40"/>
          <p:cNvSpPr txBox="1"/>
          <p:nvPr/>
        </p:nvSpPr>
        <p:spPr>
          <a:xfrm>
            <a:off x="24859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2" name="Google Shape;592;p40"/>
          <p:cNvSpPr txBox="1"/>
          <p:nvPr/>
        </p:nvSpPr>
        <p:spPr>
          <a:xfrm>
            <a:off x="26383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27907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29431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3095506" y="3277183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6" name="Google Shape;596;p40"/>
          <p:cNvSpPr txBox="1"/>
          <p:nvPr/>
        </p:nvSpPr>
        <p:spPr>
          <a:xfrm>
            <a:off x="3247906" y="3277183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7" name="Google Shape;597;p40"/>
          <p:cNvSpPr txBox="1"/>
          <p:nvPr/>
        </p:nvSpPr>
        <p:spPr>
          <a:xfrm>
            <a:off x="3400306" y="3257544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8" name="Google Shape;598;p40"/>
          <p:cNvSpPr txBox="1"/>
          <p:nvPr/>
        </p:nvSpPr>
        <p:spPr>
          <a:xfrm>
            <a:off x="3552706" y="3250081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599" name="Google Shape;599;p40"/>
          <p:cNvSpPr txBox="1"/>
          <p:nvPr/>
        </p:nvSpPr>
        <p:spPr>
          <a:xfrm>
            <a:off x="3705106" y="3250081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00" name="Google Shape;600;p40"/>
          <p:cNvSpPr txBox="1"/>
          <p:nvPr/>
        </p:nvSpPr>
        <p:spPr>
          <a:xfrm>
            <a:off x="3857506" y="3259901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cxnSp>
        <p:nvCxnSpPr>
          <p:cNvPr id="601" name="Google Shape;601;p40"/>
          <p:cNvCxnSpPr>
            <a:stCxn id="552" idx="3"/>
            <a:endCxn id="556" idx="3"/>
          </p:cNvCxnSpPr>
          <p:nvPr/>
        </p:nvCxnSpPr>
        <p:spPr>
          <a:xfrm flipH="1">
            <a:off x="4957525" y="3032987"/>
            <a:ext cx="3000" cy="514200"/>
          </a:xfrm>
          <a:prstGeom prst="bentConnector3">
            <a:avLst>
              <a:gd fmla="val -6491683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SSL Certificate </a:t>
            </a:r>
            <a:endParaRPr/>
          </a:p>
        </p:txBody>
      </p:sp>
      <p:sp>
        <p:nvSpPr>
          <p:cNvPr id="607" name="Google Shape;60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Let’s Encrypt</a:t>
            </a:r>
            <a:r>
              <a:rPr lang="en"/>
              <a:t> is used to issue free, automated certificates.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free, automated, and open Certificate Authority (CA) that provides SSL/TLS certificates for websites, enabling secure HTTPS connections.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by the nonprofit Internet Security Research Group.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Certbot </a:t>
            </a:r>
            <a:r>
              <a:rPr lang="en"/>
              <a:t>handles certificate installation and renewal.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Tool used to obtain and manage SSL certificates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Architecture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7484" l="0" r="0" t="0"/>
          <a:stretch/>
        </p:blipFill>
        <p:spPr>
          <a:xfrm>
            <a:off x="921125" y="554275"/>
            <a:ext cx="6743700" cy="44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067225" y="3211025"/>
            <a:ext cx="28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</a:rPr>
              <a:t>http://localhost:8080/….</a:t>
            </a:r>
            <a:endParaRPr b="1" sz="1800">
              <a:solidFill>
                <a:srgbClr val="E69138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6118400" y="3672725"/>
            <a:ext cx="756400" cy="453850"/>
          </a:xfrm>
          <a:custGeom>
            <a:rect b="b" l="l" r="r" t="t"/>
            <a:pathLst>
              <a:path extrusionOk="0" h="18154" w="30256">
                <a:moveTo>
                  <a:pt x="0" y="18154"/>
                </a:moveTo>
                <a:cubicBezTo>
                  <a:pt x="11158" y="14435"/>
                  <a:pt x="30256" y="11761"/>
                  <a:pt x="30256" y="0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none"/>
            <a:tailEnd len="med" w="med" type="stealth"/>
          </a:ln>
        </p:spPr>
      </p:sp>
      <p:sp>
        <p:nvSpPr>
          <p:cNvPr id="74" name="Google Shape;74;p15"/>
          <p:cNvSpPr/>
          <p:nvPr/>
        </p:nvSpPr>
        <p:spPr>
          <a:xfrm>
            <a:off x="7504575" y="2293850"/>
            <a:ext cx="407600" cy="932875"/>
          </a:xfrm>
          <a:custGeom>
            <a:rect b="b" l="l" r="r" t="t"/>
            <a:pathLst>
              <a:path extrusionOk="0" h="37315" w="16304">
                <a:moveTo>
                  <a:pt x="13111" y="37315"/>
                </a:moveTo>
                <a:cubicBezTo>
                  <a:pt x="10799" y="35466"/>
                  <a:pt x="7805" y="32392"/>
                  <a:pt x="8741" y="29583"/>
                </a:cubicBezTo>
                <a:cubicBezTo>
                  <a:pt x="9644" y="26873"/>
                  <a:pt x="12843" y="25582"/>
                  <a:pt x="15128" y="23868"/>
                </a:cubicBezTo>
                <a:cubicBezTo>
                  <a:pt x="17102" y="22387"/>
                  <a:pt x="16062" y="18866"/>
                  <a:pt x="15464" y="16472"/>
                </a:cubicBezTo>
                <a:cubicBezTo>
                  <a:pt x="13638" y="9166"/>
                  <a:pt x="7145" y="2379"/>
                  <a:pt x="0" y="0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SSL Certificate </a:t>
            </a:r>
            <a:endParaRPr/>
          </a:p>
        </p:txBody>
      </p:sp>
      <p:sp>
        <p:nvSpPr>
          <p:cNvPr id="613" name="Google Shape;61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Install certbot by </a:t>
            </a:r>
            <a:r>
              <a:rPr lang="en"/>
              <a:t>running</a:t>
            </a:r>
            <a:r>
              <a:rPr lang="en"/>
              <a:t>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sudo apt install certbot python3-certbot-nginx  </a:t>
            </a:r>
            <a:r>
              <a:rPr lang="en">
                <a:solidFill>
                  <a:schemeClr val="dk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_</a:t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Obtain certificate: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&gt;sudo certbot --nginx -d [</a:t>
            </a:r>
            <a:r>
              <a:rPr lang="en" u="sng">
                <a:solidFill>
                  <a:schemeClr val="hlink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  <a:hlinkClick r:id="rId3"/>
              </a:rPr>
              <a:t>yrdomain.com</a:t>
            </a:r>
            <a:r>
              <a:rPr lang="en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]                 _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Renew certificate: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&gt;certbot renew                       </a:t>
            </a:r>
            <a:r>
              <a:rPr lang="en">
                <a:solidFill>
                  <a:schemeClr val="dk1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_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Services</a:t>
            </a:r>
            <a:endParaRPr/>
          </a:p>
        </p:txBody>
      </p:sp>
      <p:sp>
        <p:nvSpPr>
          <p:cNvPr id="619" name="Google Shape;61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0" name="Google Shape;6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008225"/>
            <a:ext cx="1630051" cy="1630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" name="Google Shape;621;p43"/>
          <p:cNvGrpSpPr/>
          <p:nvPr/>
        </p:nvGrpSpPr>
        <p:grpSpPr>
          <a:xfrm>
            <a:off x="4212661" y="559726"/>
            <a:ext cx="4631354" cy="4183378"/>
            <a:chOff x="4154327" y="903025"/>
            <a:chExt cx="3622773" cy="3840075"/>
          </a:xfrm>
        </p:grpSpPr>
        <p:sp>
          <p:nvSpPr>
            <p:cNvPr id="622" name="Google Shape;622;p43"/>
            <p:cNvSpPr/>
            <p:nvPr/>
          </p:nvSpPr>
          <p:spPr>
            <a:xfrm>
              <a:off x="4517000" y="903400"/>
              <a:ext cx="3260100" cy="383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3" name="Google Shape;623;p43"/>
            <p:cNvGrpSpPr/>
            <p:nvPr/>
          </p:nvGrpSpPr>
          <p:grpSpPr>
            <a:xfrm>
              <a:off x="4154327" y="1381977"/>
              <a:ext cx="667023" cy="506100"/>
              <a:chOff x="4154327" y="1381977"/>
              <a:chExt cx="667023" cy="506100"/>
            </a:xfrm>
          </p:grpSpPr>
          <p:sp>
            <p:nvSpPr>
              <p:cNvPr id="624" name="Google Shape;624;p43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43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43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7" name="Google Shape;627;p43"/>
            <p:cNvSpPr/>
            <p:nvPr/>
          </p:nvSpPr>
          <p:spPr>
            <a:xfrm>
              <a:off x="4242050" y="1996525"/>
              <a:ext cx="579300" cy="343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5402038">
              <a:off x="4073176" y="1996677"/>
              <a:ext cx="506100" cy="34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4308000" y="2026075"/>
              <a:ext cx="416400" cy="27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0" name="Google Shape;630;p43"/>
            <p:cNvGrpSpPr/>
            <p:nvPr/>
          </p:nvGrpSpPr>
          <p:grpSpPr>
            <a:xfrm>
              <a:off x="4164146" y="2429138"/>
              <a:ext cx="667023" cy="506100"/>
              <a:chOff x="4154327" y="1381977"/>
              <a:chExt cx="667023" cy="506100"/>
            </a:xfrm>
          </p:grpSpPr>
          <p:sp>
            <p:nvSpPr>
              <p:cNvPr id="631" name="Google Shape;631;p43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43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43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4" name="Google Shape;634;p43"/>
            <p:cNvGrpSpPr/>
            <p:nvPr/>
          </p:nvGrpSpPr>
          <p:grpSpPr>
            <a:xfrm>
              <a:off x="4169252" y="2925223"/>
              <a:ext cx="667023" cy="506100"/>
              <a:chOff x="4154327" y="1381977"/>
              <a:chExt cx="667023" cy="506100"/>
            </a:xfrm>
          </p:grpSpPr>
          <p:sp>
            <p:nvSpPr>
              <p:cNvPr id="635" name="Google Shape;635;p43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43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43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8" name="Google Shape;638;p43"/>
            <p:cNvGrpSpPr/>
            <p:nvPr/>
          </p:nvGrpSpPr>
          <p:grpSpPr>
            <a:xfrm>
              <a:off x="4166896" y="3397349"/>
              <a:ext cx="667023" cy="506100"/>
              <a:chOff x="4154327" y="1381977"/>
              <a:chExt cx="667023" cy="506100"/>
            </a:xfrm>
          </p:grpSpPr>
          <p:sp>
            <p:nvSpPr>
              <p:cNvPr id="639" name="Google Shape;639;p43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43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43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2" name="Google Shape;642;p43"/>
            <p:cNvGrpSpPr/>
            <p:nvPr/>
          </p:nvGrpSpPr>
          <p:grpSpPr>
            <a:xfrm>
              <a:off x="4172002" y="3886757"/>
              <a:ext cx="667023" cy="506100"/>
              <a:chOff x="4154327" y="1381977"/>
              <a:chExt cx="667023" cy="506100"/>
            </a:xfrm>
          </p:grpSpPr>
          <p:sp>
            <p:nvSpPr>
              <p:cNvPr id="643" name="Google Shape;643;p43"/>
              <p:cNvSpPr/>
              <p:nvPr/>
            </p:nvSpPr>
            <p:spPr>
              <a:xfrm>
                <a:off x="4242050" y="14631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43"/>
              <p:cNvSpPr/>
              <p:nvPr/>
            </p:nvSpPr>
            <p:spPr>
              <a:xfrm rot="5402038">
                <a:off x="4073176" y="14632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43"/>
              <p:cNvSpPr/>
              <p:nvPr/>
            </p:nvSpPr>
            <p:spPr>
              <a:xfrm>
                <a:off x="4308000" y="14926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6" name="Google Shape;646;p43"/>
            <p:cNvSpPr txBox="1"/>
            <p:nvPr/>
          </p:nvSpPr>
          <p:spPr>
            <a:xfrm>
              <a:off x="4575950" y="903025"/>
              <a:ext cx="3142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9900"/>
                  </a:solidFill>
                </a:rPr>
                <a:t>enwrmt.nilebasin.org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647" name="Google Shape;647;p43"/>
            <p:cNvSpPr txBox="1"/>
            <p:nvPr/>
          </p:nvSpPr>
          <p:spPr>
            <a:xfrm>
              <a:off x="4821350" y="141947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3000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648" name="Google Shape;648;p43"/>
            <p:cNvPicPr preferRelativeResize="0"/>
            <p:nvPr/>
          </p:nvPicPr>
          <p:blipFill rotWithShape="1">
            <a:blip r:embed="rId4">
              <a:alphaModFix/>
            </a:blip>
            <a:srcRect b="28760" l="0" r="0" t="20397"/>
            <a:stretch/>
          </p:blipFill>
          <p:spPr>
            <a:xfrm>
              <a:off x="5564175" y="1368625"/>
              <a:ext cx="817250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9" name="Google Shape;649;p43"/>
            <p:cNvSpPr txBox="1"/>
            <p:nvPr/>
          </p:nvSpPr>
          <p:spPr>
            <a:xfrm>
              <a:off x="4821350" y="2509188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8080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650" name="Google Shape;650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2700" y="2467300"/>
              <a:ext cx="667023" cy="47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p43"/>
            <p:cNvSpPr txBox="1"/>
            <p:nvPr/>
          </p:nvSpPr>
          <p:spPr>
            <a:xfrm>
              <a:off x="4929375" y="39320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5432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652" name="Google Shape;652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11601" y="4009800"/>
              <a:ext cx="667025" cy="68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2198" y="2341253"/>
              <a:ext cx="416400" cy="39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48950" y="2799475"/>
              <a:ext cx="1164400" cy="27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Google Shape;655;p43"/>
            <p:cNvSpPr txBox="1"/>
            <p:nvPr/>
          </p:nvSpPr>
          <p:spPr>
            <a:xfrm>
              <a:off x="4863675" y="1964325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22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656" name="Google Shape;656;p43"/>
            <p:cNvSpPr txBox="1"/>
            <p:nvPr/>
          </p:nvSpPr>
          <p:spPr>
            <a:xfrm>
              <a:off x="4863675" y="3442650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443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657" name="Google Shape;657;p4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38825" y="1942935"/>
              <a:ext cx="416400" cy="4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43"/>
            <p:cNvSpPr txBox="1"/>
            <p:nvPr/>
          </p:nvSpPr>
          <p:spPr>
            <a:xfrm>
              <a:off x="4863675" y="2984813"/>
              <a:ext cx="1197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80</a:t>
              </a:r>
              <a:endParaRPr sz="1500">
                <a:solidFill>
                  <a:schemeClr val="dk2"/>
                </a:solidFill>
              </a:endParaRPr>
            </a:p>
          </p:txBody>
        </p:sp>
      </p:grpSp>
      <p:pic>
        <p:nvPicPr>
          <p:cNvPr id="659" name="Google Shape;65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9875" y="2892275"/>
            <a:ext cx="814726" cy="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3"/>
          <p:cNvSpPr/>
          <p:nvPr/>
        </p:nvSpPr>
        <p:spPr>
          <a:xfrm>
            <a:off x="6392550" y="2837850"/>
            <a:ext cx="356475" cy="491000"/>
          </a:xfrm>
          <a:custGeom>
            <a:rect b="b" l="l" r="r" t="t"/>
            <a:pathLst>
              <a:path extrusionOk="0" h="19640" w="14259">
                <a:moveTo>
                  <a:pt x="0" y="19640"/>
                </a:moveTo>
                <a:cubicBezTo>
                  <a:pt x="5052" y="16919"/>
                  <a:pt x="13328" y="15501"/>
                  <a:pt x="14140" y="9820"/>
                </a:cubicBezTo>
                <a:cubicBezTo>
                  <a:pt x="14616" y="6488"/>
                  <a:pt x="11784" y="3366"/>
                  <a:pt x="11784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61" name="Google Shape;661;p43"/>
          <p:cNvSpPr/>
          <p:nvPr/>
        </p:nvSpPr>
        <p:spPr>
          <a:xfrm>
            <a:off x="5381394" y="1140502"/>
            <a:ext cx="647825" cy="1982100"/>
          </a:xfrm>
          <a:custGeom>
            <a:rect b="b" l="l" r="r" t="t"/>
            <a:pathLst>
              <a:path extrusionOk="0" h="79284" w="25913">
                <a:moveTo>
                  <a:pt x="10595" y="79285"/>
                </a:moveTo>
                <a:cubicBezTo>
                  <a:pt x="10595" y="73155"/>
                  <a:pt x="6511" y="67724"/>
                  <a:pt x="4310" y="62003"/>
                </a:cubicBezTo>
                <a:cubicBezTo>
                  <a:pt x="399" y="51834"/>
                  <a:pt x="-1646" y="39686"/>
                  <a:pt x="1953" y="29402"/>
                </a:cubicBezTo>
                <a:cubicBezTo>
                  <a:pt x="5494" y="19283"/>
                  <a:pt x="8080" y="6639"/>
                  <a:pt x="17272" y="1121"/>
                </a:cubicBezTo>
                <a:cubicBezTo>
                  <a:pt x="19764" y="-375"/>
                  <a:pt x="25913" y="-607"/>
                  <a:pt x="25913" y="230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62" name="Google Shape;662;p43"/>
          <p:cNvSpPr/>
          <p:nvPr/>
        </p:nvSpPr>
        <p:spPr>
          <a:xfrm>
            <a:off x="6255075" y="3528150"/>
            <a:ext cx="493932" cy="409513"/>
          </a:xfrm>
          <a:custGeom>
            <a:rect b="b" l="l" r="r" t="t"/>
            <a:pathLst>
              <a:path extrusionOk="0" h="12451" w="19783">
                <a:moveTo>
                  <a:pt x="0" y="276"/>
                </a:moveTo>
                <a:cubicBezTo>
                  <a:pt x="6291" y="276"/>
                  <a:pt x="14685" y="-828"/>
                  <a:pt x="18461" y="4204"/>
                </a:cubicBezTo>
                <a:cubicBezTo>
                  <a:pt x="20113" y="6405"/>
                  <a:pt x="20084" y="9990"/>
                  <a:pt x="18854" y="1245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63" name="Google Shape;663;p43"/>
          <p:cNvSpPr/>
          <p:nvPr/>
        </p:nvSpPr>
        <p:spPr>
          <a:xfrm>
            <a:off x="5106175" y="3593975"/>
            <a:ext cx="687375" cy="144175"/>
          </a:xfrm>
          <a:custGeom>
            <a:rect b="b" l="l" r="r" t="t"/>
            <a:pathLst>
              <a:path extrusionOk="0" h="5767" w="27495">
                <a:moveTo>
                  <a:pt x="0" y="2356"/>
                </a:moveTo>
                <a:cubicBezTo>
                  <a:pt x="8726" y="5266"/>
                  <a:pt x="27495" y="9199"/>
                  <a:pt x="27495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64" name="Google Shape;664;p43"/>
          <p:cNvSpPr txBox="1"/>
          <p:nvPr/>
        </p:nvSpPr>
        <p:spPr>
          <a:xfrm>
            <a:off x="4200604" y="990252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665" name="Google Shape;665;p43"/>
          <p:cNvSpPr txBox="1"/>
          <p:nvPr/>
        </p:nvSpPr>
        <p:spPr>
          <a:xfrm>
            <a:off x="4220636" y="2119897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666" name="Google Shape;666;p43"/>
          <p:cNvSpPr txBox="1"/>
          <p:nvPr/>
        </p:nvSpPr>
        <p:spPr>
          <a:xfrm>
            <a:off x="4235169" y="3700458"/>
            <a:ext cx="15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x</a:t>
            </a:r>
            <a:endParaRPr sz="3300">
              <a:solidFill>
                <a:srgbClr val="FF0000"/>
              </a:solidFill>
            </a:endParaRPr>
          </a:p>
        </p:txBody>
      </p:sp>
      <p:pic>
        <p:nvPicPr>
          <p:cNvPr id="667" name="Google Shape;667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3775" y="2042038"/>
            <a:ext cx="1320627" cy="132062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43"/>
          <p:cNvSpPr/>
          <p:nvPr/>
        </p:nvSpPr>
        <p:spPr>
          <a:xfrm>
            <a:off x="1561325" y="3328852"/>
            <a:ext cx="2749475" cy="186518"/>
          </a:xfrm>
          <a:custGeom>
            <a:rect b="b" l="l" r="r" t="t"/>
            <a:pathLst>
              <a:path extrusionOk="0" h="12684" w="109979">
                <a:moveTo>
                  <a:pt x="0" y="5615"/>
                </a:moveTo>
                <a:cubicBezTo>
                  <a:pt x="3863" y="4070"/>
                  <a:pt x="7669" y="-1353"/>
                  <a:pt x="11390" y="509"/>
                </a:cubicBezTo>
                <a:cubicBezTo>
                  <a:pt x="13278" y="1454"/>
                  <a:pt x="9435" y="5037"/>
                  <a:pt x="10605" y="6794"/>
                </a:cubicBezTo>
                <a:cubicBezTo>
                  <a:pt x="11775" y="8551"/>
                  <a:pt x="14841" y="8090"/>
                  <a:pt x="16889" y="7579"/>
                </a:cubicBezTo>
                <a:cubicBezTo>
                  <a:pt x="20906" y="6577"/>
                  <a:pt x="24796" y="5105"/>
                  <a:pt x="28673" y="3651"/>
                </a:cubicBezTo>
                <a:cubicBezTo>
                  <a:pt x="31543" y="2575"/>
                  <a:pt x="34765" y="-1192"/>
                  <a:pt x="37314" y="509"/>
                </a:cubicBezTo>
                <a:cubicBezTo>
                  <a:pt x="39948" y="2267"/>
                  <a:pt x="29768" y="7342"/>
                  <a:pt x="32601" y="8758"/>
                </a:cubicBezTo>
                <a:cubicBezTo>
                  <a:pt x="45720" y="15315"/>
                  <a:pt x="62039" y="9792"/>
                  <a:pt x="76592" y="7972"/>
                </a:cubicBezTo>
                <a:cubicBezTo>
                  <a:pt x="83348" y="7127"/>
                  <a:pt x="90301" y="6852"/>
                  <a:pt x="97017" y="7972"/>
                </a:cubicBezTo>
                <a:cubicBezTo>
                  <a:pt x="101552" y="8728"/>
                  <a:pt x="105382" y="12685"/>
                  <a:pt x="109979" y="1268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69" name="Google Shape;669;p43"/>
          <p:cNvSpPr txBox="1"/>
          <p:nvPr/>
        </p:nvSpPr>
        <p:spPr>
          <a:xfrm>
            <a:off x="1834278" y="324497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0" name="Google Shape;670;p43"/>
          <p:cNvSpPr txBox="1"/>
          <p:nvPr/>
        </p:nvSpPr>
        <p:spPr>
          <a:xfrm>
            <a:off x="1681878" y="316877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1" name="Google Shape;671;p43"/>
          <p:cNvSpPr txBox="1"/>
          <p:nvPr/>
        </p:nvSpPr>
        <p:spPr>
          <a:xfrm>
            <a:off x="1986678" y="323515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2" name="Google Shape;672;p43"/>
          <p:cNvSpPr txBox="1"/>
          <p:nvPr/>
        </p:nvSpPr>
        <p:spPr>
          <a:xfrm>
            <a:off x="2168537" y="3168775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3" name="Google Shape;673;p43"/>
          <p:cNvSpPr txBox="1"/>
          <p:nvPr/>
        </p:nvSpPr>
        <p:spPr>
          <a:xfrm>
            <a:off x="2330757" y="3139316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4" name="Google Shape;674;p43"/>
          <p:cNvSpPr txBox="1"/>
          <p:nvPr/>
        </p:nvSpPr>
        <p:spPr>
          <a:xfrm>
            <a:off x="2237667" y="3242618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5" name="Google Shape;675;p43"/>
          <p:cNvSpPr txBox="1"/>
          <p:nvPr/>
        </p:nvSpPr>
        <p:spPr>
          <a:xfrm>
            <a:off x="2362965" y="3281897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6" name="Google Shape;676;p43"/>
          <p:cNvSpPr txBox="1"/>
          <p:nvPr/>
        </p:nvSpPr>
        <p:spPr>
          <a:xfrm>
            <a:off x="24859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7" name="Google Shape;677;p43"/>
          <p:cNvSpPr txBox="1"/>
          <p:nvPr/>
        </p:nvSpPr>
        <p:spPr>
          <a:xfrm>
            <a:off x="26383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8" name="Google Shape;678;p43"/>
          <p:cNvSpPr txBox="1"/>
          <p:nvPr/>
        </p:nvSpPr>
        <p:spPr>
          <a:xfrm>
            <a:off x="27907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79" name="Google Shape;679;p43"/>
          <p:cNvSpPr txBox="1"/>
          <p:nvPr/>
        </p:nvSpPr>
        <p:spPr>
          <a:xfrm>
            <a:off x="2943106" y="3316462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80" name="Google Shape;680;p43"/>
          <p:cNvSpPr txBox="1"/>
          <p:nvPr/>
        </p:nvSpPr>
        <p:spPr>
          <a:xfrm>
            <a:off x="3095506" y="3277183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81" name="Google Shape;681;p43"/>
          <p:cNvSpPr txBox="1"/>
          <p:nvPr/>
        </p:nvSpPr>
        <p:spPr>
          <a:xfrm>
            <a:off x="3247906" y="3277183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82" name="Google Shape;682;p43"/>
          <p:cNvSpPr txBox="1"/>
          <p:nvPr/>
        </p:nvSpPr>
        <p:spPr>
          <a:xfrm>
            <a:off x="3400306" y="3257544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83" name="Google Shape;683;p43"/>
          <p:cNvSpPr txBox="1"/>
          <p:nvPr/>
        </p:nvSpPr>
        <p:spPr>
          <a:xfrm>
            <a:off x="3552706" y="3250081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84" name="Google Shape;684;p43"/>
          <p:cNvSpPr txBox="1"/>
          <p:nvPr/>
        </p:nvSpPr>
        <p:spPr>
          <a:xfrm>
            <a:off x="3705106" y="3250081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sp>
        <p:nvSpPr>
          <p:cNvPr id="685" name="Google Shape;685;p43"/>
          <p:cNvSpPr/>
          <p:nvPr/>
        </p:nvSpPr>
        <p:spPr>
          <a:xfrm>
            <a:off x="132375" y="1669325"/>
            <a:ext cx="1883700" cy="2219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3"/>
          <p:cNvSpPr txBox="1"/>
          <p:nvPr/>
        </p:nvSpPr>
        <p:spPr>
          <a:xfrm>
            <a:off x="3857506" y="3259901"/>
            <a:ext cx="27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</a:rPr>
              <a:t>*</a:t>
            </a:r>
            <a:endParaRPr b="1" sz="1900">
              <a:solidFill>
                <a:srgbClr val="CC0000"/>
              </a:solidFill>
            </a:endParaRPr>
          </a:p>
        </p:txBody>
      </p:sp>
      <p:cxnSp>
        <p:nvCxnSpPr>
          <p:cNvPr id="687" name="Google Shape;687;p43"/>
          <p:cNvCxnSpPr>
            <a:stCxn id="637" idx="3"/>
            <a:endCxn id="641" idx="3"/>
          </p:cNvCxnSpPr>
          <p:nvPr/>
        </p:nvCxnSpPr>
        <p:spPr>
          <a:xfrm flipH="1">
            <a:off x="4957525" y="3032987"/>
            <a:ext cx="3000" cy="514200"/>
          </a:xfrm>
          <a:prstGeom prst="bentConnector3">
            <a:avLst>
              <a:gd fmla="val -6491683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Clerk </a:t>
            </a:r>
            <a:endParaRPr/>
          </a:p>
        </p:txBody>
      </p:sp>
      <p:sp>
        <p:nvSpPr>
          <p:cNvPr id="693" name="Google Shape;693;p44"/>
          <p:cNvSpPr txBox="1"/>
          <p:nvPr>
            <p:ph idx="1" type="body"/>
          </p:nvPr>
        </p:nvSpPr>
        <p:spPr>
          <a:xfrm>
            <a:off x="311700" y="1152475"/>
            <a:ext cx="347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provides authentication and user management solutions for web applications.</a:t>
            </a:r>
            <a:endParaRPr/>
          </a:p>
        </p:txBody>
      </p:sp>
      <p:pic>
        <p:nvPicPr>
          <p:cNvPr id="694" name="Google Shape;6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600" y="562775"/>
            <a:ext cx="409835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Clerk </a:t>
            </a:r>
            <a:endParaRPr/>
          </a:p>
        </p:txBody>
      </p:sp>
      <p:sp>
        <p:nvSpPr>
          <p:cNvPr id="700" name="Google Shape;700;p45"/>
          <p:cNvSpPr txBox="1"/>
          <p:nvPr>
            <p:ph idx="1" type="body"/>
          </p:nvPr>
        </p:nvSpPr>
        <p:spPr>
          <a:xfrm>
            <a:off x="311700" y="1152475"/>
            <a:ext cx="860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pic>
        <p:nvPicPr>
          <p:cNvPr id="701" name="Google Shape;7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0" y="1096736"/>
            <a:ext cx="9144000" cy="43247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 Flow</a:t>
            </a:r>
            <a:endParaRPr/>
          </a:p>
        </p:txBody>
      </p:sp>
      <p:grpSp>
        <p:nvGrpSpPr>
          <p:cNvPr id="707" name="Google Shape;707;p46"/>
          <p:cNvGrpSpPr/>
          <p:nvPr/>
        </p:nvGrpSpPr>
        <p:grpSpPr>
          <a:xfrm>
            <a:off x="5194550" y="1706240"/>
            <a:ext cx="3801780" cy="3341633"/>
            <a:chOff x="5194550" y="1630040"/>
            <a:chExt cx="3801780" cy="3341633"/>
          </a:xfrm>
        </p:grpSpPr>
        <p:grpSp>
          <p:nvGrpSpPr>
            <p:cNvPr id="708" name="Google Shape;708;p46"/>
            <p:cNvGrpSpPr/>
            <p:nvPr/>
          </p:nvGrpSpPr>
          <p:grpSpPr>
            <a:xfrm>
              <a:off x="5204372" y="1630040"/>
              <a:ext cx="3791957" cy="3341633"/>
              <a:chOff x="4154327" y="903025"/>
              <a:chExt cx="3622773" cy="3840075"/>
            </a:xfrm>
          </p:grpSpPr>
          <p:sp>
            <p:nvSpPr>
              <p:cNvPr id="709" name="Google Shape;709;p46"/>
              <p:cNvSpPr/>
              <p:nvPr/>
            </p:nvSpPr>
            <p:spPr>
              <a:xfrm>
                <a:off x="4517000" y="903400"/>
                <a:ext cx="3260100" cy="383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0" name="Google Shape;710;p46"/>
              <p:cNvGrpSpPr/>
              <p:nvPr/>
            </p:nvGrpSpPr>
            <p:grpSpPr>
              <a:xfrm>
                <a:off x="4154327" y="1381977"/>
                <a:ext cx="667023" cy="506100"/>
                <a:chOff x="4154327" y="1381977"/>
                <a:chExt cx="667023" cy="506100"/>
              </a:xfrm>
            </p:grpSpPr>
            <p:sp>
              <p:nvSpPr>
                <p:cNvPr id="711" name="Google Shape;711;p46"/>
                <p:cNvSpPr/>
                <p:nvPr/>
              </p:nvSpPr>
              <p:spPr>
                <a:xfrm>
                  <a:off x="4242050" y="1463125"/>
                  <a:ext cx="579300" cy="343800"/>
                </a:xfrm>
                <a:prstGeom prst="rect">
                  <a:avLst/>
                </a:prstGeom>
                <a:solidFill>
                  <a:srgbClr val="F3F3F3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46"/>
                <p:cNvSpPr/>
                <p:nvPr/>
              </p:nvSpPr>
              <p:spPr>
                <a:xfrm rot="5402038">
                  <a:off x="4073176" y="1463277"/>
                  <a:ext cx="506100" cy="3435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46"/>
                <p:cNvSpPr/>
                <p:nvPr/>
              </p:nvSpPr>
              <p:spPr>
                <a:xfrm>
                  <a:off x="4308000" y="1492675"/>
                  <a:ext cx="416400" cy="2748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14" name="Google Shape;714;p46"/>
              <p:cNvSpPr/>
              <p:nvPr/>
            </p:nvSpPr>
            <p:spPr>
              <a:xfrm>
                <a:off x="4242050" y="1996525"/>
                <a:ext cx="579300" cy="343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6"/>
              <p:cNvSpPr/>
              <p:nvPr/>
            </p:nvSpPr>
            <p:spPr>
              <a:xfrm rot="5402038">
                <a:off x="4073176" y="1996677"/>
                <a:ext cx="506100" cy="34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6"/>
              <p:cNvSpPr/>
              <p:nvPr/>
            </p:nvSpPr>
            <p:spPr>
              <a:xfrm>
                <a:off x="4308000" y="2026075"/>
                <a:ext cx="416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7" name="Google Shape;717;p46"/>
              <p:cNvGrpSpPr/>
              <p:nvPr/>
            </p:nvGrpSpPr>
            <p:grpSpPr>
              <a:xfrm>
                <a:off x="4164146" y="2429138"/>
                <a:ext cx="667023" cy="506100"/>
                <a:chOff x="4154327" y="1381977"/>
                <a:chExt cx="667023" cy="506100"/>
              </a:xfrm>
            </p:grpSpPr>
            <p:sp>
              <p:nvSpPr>
                <p:cNvPr id="718" name="Google Shape;718;p46"/>
                <p:cNvSpPr/>
                <p:nvPr/>
              </p:nvSpPr>
              <p:spPr>
                <a:xfrm>
                  <a:off x="4242050" y="1463125"/>
                  <a:ext cx="579300" cy="343800"/>
                </a:xfrm>
                <a:prstGeom prst="rect">
                  <a:avLst/>
                </a:prstGeom>
                <a:solidFill>
                  <a:srgbClr val="F3F3F3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46"/>
                <p:cNvSpPr/>
                <p:nvPr/>
              </p:nvSpPr>
              <p:spPr>
                <a:xfrm rot="5402038">
                  <a:off x="4073176" y="1463277"/>
                  <a:ext cx="506100" cy="3435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46"/>
                <p:cNvSpPr/>
                <p:nvPr/>
              </p:nvSpPr>
              <p:spPr>
                <a:xfrm>
                  <a:off x="4308000" y="1492675"/>
                  <a:ext cx="416400" cy="2748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1" name="Google Shape;721;p46"/>
              <p:cNvGrpSpPr/>
              <p:nvPr/>
            </p:nvGrpSpPr>
            <p:grpSpPr>
              <a:xfrm>
                <a:off x="4169252" y="2925223"/>
                <a:ext cx="667023" cy="506100"/>
                <a:chOff x="4154327" y="1381977"/>
                <a:chExt cx="667023" cy="506100"/>
              </a:xfrm>
            </p:grpSpPr>
            <p:sp>
              <p:nvSpPr>
                <p:cNvPr id="722" name="Google Shape;722;p46"/>
                <p:cNvSpPr/>
                <p:nvPr/>
              </p:nvSpPr>
              <p:spPr>
                <a:xfrm>
                  <a:off x="4242050" y="1463125"/>
                  <a:ext cx="579300" cy="343800"/>
                </a:xfrm>
                <a:prstGeom prst="rect">
                  <a:avLst/>
                </a:prstGeom>
                <a:solidFill>
                  <a:srgbClr val="F3F3F3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46"/>
                <p:cNvSpPr/>
                <p:nvPr/>
              </p:nvSpPr>
              <p:spPr>
                <a:xfrm rot="5402038">
                  <a:off x="4073176" y="1463277"/>
                  <a:ext cx="506100" cy="3435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46"/>
                <p:cNvSpPr/>
                <p:nvPr/>
              </p:nvSpPr>
              <p:spPr>
                <a:xfrm>
                  <a:off x="4308000" y="1492675"/>
                  <a:ext cx="416400" cy="2748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5" name="Google Shape;725;p46"/>
              <p:cNvGrpSpPr/>
              <p:nvPr/>
            </p:nvGrpSpPr>
            <p:grpSpPr>
              <a:xfrm>
                <a:off x="4166896" y="3397349"/>
                <a:ext cx="667023" cy="506100"/>
                <a:chOff x="4154327" y="1381977"/>
                <a:chExt cx="667023" cy="506100"/>
              </a:xfrm>
            </p:grpSpPr>
            <p:sp>
              <p:nvSpPr>
                <p:cNvPr id="726" name="Google Shape;726;p46"/>
                <p:cNvSpPr/>
                <p:nvPr/>
              </p:nvSpPr>
              <p:spPr>
                <a:xfrm>
                  <a:off x="4242050" y="1463125"/>
                  <a:ext cx="579300" cy="343800"/>
                </a:xfrm>
                <a:prstGeom prst="rect">
                  <a:avLst/>
                </a:prstGeom>
                <a:solidFill>
                  <a:srgbClr val="F3F3F3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46"/>
                <p:cNvSpPr/>
                <p:nvPr/>
              </p:nvSpPr>
              <p:spPr>
                <a:xfrm rot="5402038">
                  <a:off x="4073176" y="1463277"/>
                  <a:ext cx="506100" cy="3435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46"/>
                <p:cNvSpPr/>
                <p:nvPr/>
              </p:nvSpPr>
              <p:spPr>
                <a:xfrm>
                  <a:off x="4308000" y="1492675"/>
                  <a:ext cx="416400" cy="2748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9" name="Google Shape;729;p46"/>
              <p:cNvGrpSpPr/>
              <p:nvPr/>
            </p:nvGrpSpPr>
            <p:grpSpPr>
              <a:xfrm>
                <a:off x="4172002" y="3886757"/>
                <a:ext cx="667023" cy="506100"/>
                <a:chOff x="4154327" y="1381977"/>
                <a:chExt cx="667023" cy="506100"/>
              </a:xfrm>
            </p:grpSpPr>
            <p:sp>
              <p:nvSpPr>
                <p:cNvPr id="730" name="Google Shape;730;p46"/>
                <p:cNvSpPr/>
                <p:nvPr/>
              </p:nvSpPr>
              <p:spPr>
                <a:xfrm>
                  <a:off x="4242050" y="1463125"/>
                  <a:ext cx="579300" cy="343800"/>
                </a:xfrm>
                <a:prstGeom prst="rect">
                  <a:avLst/>
                </a:prstGeom>
                <a:solidFill>
                  <a:srgbClr val="F3F3F3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46"/>
                <p:cNvSpPr/>
                <p:nvPr/>
              </p:nvSpPr>
              <p:spPr>
                <a:xfrm rot="5402038">
                  <a:off x="4073176" y="1463277"/>
                  <a:ext cx="506100" cy="3435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46"/>
                <p:cNvSpPr/>
                <p:nvPr/>
              </p:nvSpPr>
              <p:spPr>
                <a:xfrm>
                  <a:off x="4308000" y="1492675"/>
                  <a:ext cx="416400" cy="2748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3" name="Google Shape;733;p46"/>
              <p:cNvSpPr txBox="1"/>
              <p:nvPr/>
            </p:nvSpPr>
            <p:spPr>
              <a:xfrm>
                <a:off x="4575950" y="903025"/>
                <a:ext cx="3142200" cy="51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rgbClr val="FF9900"/>
                    </a:solidFill>
                  </a:rPr>
                  <a:t>entro.digital.hydronova.tech</a:t>
                </a:r>
                <a:endParaRPr sz="700">
                  <a:solidFill>
                    <a:schemeClr val="dk2"/>
                  </a:solidFill>
                </a:endParaRPr>
              </a:p>
            </p:txBody>
          </p:sp>
          <p:sp>
            <p:nvSpPr>
              <p:cNvPr id="734" name="Google Shape;734;p46"/>
              <p:cNvSpPr txBox="1"/>
              <p:nvPr/>
            </p:nvSpPr>
            <p:spPr>
              <a:xfrm>
                <a:off x="4821350" y="1419475"/>
                <a:ext cx="1197900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2"/>
                    </a:solidFill>
                  </a:rPr>
                  <a:t>3000</a:t>
                </a:r>
                <a:endParaRPr sz="1500">
                  <a:solidFill>
                    <a:schemeClr val="dk2"/>
                  </a:solidFill>
                </a:endParaRPr>
              </a:p>
            </p:txBody>
          </p:sp>
          <p:pic>
            <p:nvPicPr>
              <p:cNvPr id="735" name="Google Shape;735;p46"/>
              <p:cNvPicPr preferRelativeResize="0"/>
              <p:nvPr/>
            </p:nvPicPr>
            <p:blipFill rotWithShape="1">
              <a:blip r:embed="rId3">
                <a:alphaModFix/>
              </a:blip>
              <a:srcRect b="28760" l="0" r="0" t="20397"/>
              <a:stretch/>
            </p:blipFill>
            <p:spPr>
              <a:xfrm>
                <a:off x="5564175" y="1368625"/>
                <a:ext cx="817250" cy="415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6" name="Google Shape;736;p46"/>
              <p:cNvSpPr txBox="1"/>
              <p:nvPr/>
            </p:nvSpPr>
            <p:spPr>
              <a:xfrm>
                <a:off x="4821350" y="2509188"/>
                <a:ext cx="1197900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2"/>
                    </a:solidFill>
                  </a:rPr>
                  <a:t>8080</a:t>
                </a:r>
                <a:endParaRPr sz="1500">
                  <a:solidFill>
                    <a:schemeClr val="dk2"/>
                  </a:solidFill>
                </a:endParaRPr>
              </a:p>
            </p:txBody>
          </p:sp>
          <p:pic>
            <p:nvPicPr>
              <p:cNvPr id="737" name="Google Shape;737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512700" y="2467300"/>
                <a:ext cx="667023" cy="4751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8" name="Google Shape;738;p46"/>
              <p:cNvSpPr txBox="1"/>
              <p:nvPr/>
            </p:nvSpPr>
            <p:spPr>
              <a:xfrm>
                <a:off x="4929375" y="3932050"/>
                <a:ext cx="1197900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2"/>
                    </a:solidFill>
                  </a:rPr>
                  <a:t>5432</a:t>
                </a:r>
                <a:endParaRPr sz="1500">
                  <a:solidFill>
                    <a:schemeClr val="dk2"/>
                  </a:solidFill>
                </a:endParaRPr>
              </a:p>
            </p:txBody>
          </p:sp>
          <p:pic>
            <p:nvPicPr>
              <p:cNvPr id="739" name="Google Shape;739;p4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511601" y="4009800"/>
                <a:ext cx="667025" cy="687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0" name="Google Shape;740;p4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302198" y="2341253"/>
                <a:ext cx="416400" cy="3948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1" name="Google Shape;741;p4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248950" y="2799475"/>
                <a:ext cx="1164400" cy="27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2" name="Google Shape;742;p46"/>
              <p:cNvSpPr txBox="1"/>
              <p:nvPr/>
            </p:nvSpPr>
            <p:spPr>
              <a:xfrm>
                <a:off x="4863675" y="1964325"/>
                <a:ext cx="1197900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2"/>
                    </a:solidFill>
                  </a:rPr>
                  <a:t>22</a:t>
                </a:r>
                <a:endParaRPr sz="1500">
                  <a:solidFill>
                    <a:schemeClr val="dk2"/>
                  </a:solidFill>
                </a:endParaRPr>
              </a:p>
            </p:txBody>
          </p:sp>
          <p:sp>
            <p:nvSpPr>
              <p:cNvPr id="743" name="Google Shape;743;p46"/>
              <p:cNvSpPr txBox="1"/>
              <p:nvPr/>
            </p:nvSpPr>
            <p:spPr>
              <a:xfrm>
                <a:off x="4863675" y="3442650"/>
                <a:ext cx="1197900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2"/>
                    </a:solidFill>
                  </a:rPr>
                  <a:t>443</a:t>
                </a:r>
                <a:endParaRPr sz="1500">
                  <a:solidFill>
                    <a:schemeClr val="dk2"/>
                  </a:solidFill>
                </a:endParaRPr>
              </a:p>
            </p:txBody>
          </p:sp>
          <p:pic>
            <p:nvPicPr>
              <p:cNvPr id="744" name="Google Shape;744;p4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438825" y="1942935"/>
                <a:ext cx="416400" cy="416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5" name="Google Shape;745;p46"/>
              <p:cNvSpPr txBox="1"/>
              <p:nvPr/>
            </p:nvSpPr>
            <p:spPr>
              <a:xfrm>
                <a:off x="4863675" y="2984813"/>
                <a:ext cx="1197900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dk2"/>
                    </a:solidFill>
                  </a:rPr>
                  <a:t>80</a:t>
                </a:r>
                <a:endParaRPr sz="1500">
                  <a:solidFill>
                    <a:schemeClr val="dk2"/>
                  </a:solidFill>
                </a:endParaRPr>
              </a:p>
            </p:txBody>
          </p:sp>
        </p:grpSp>
        <p:pic>
          <p:nvPicPr>
            <p:cNvPr id="746" name="Google Shape;746;p4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15664" y="3493277"/>
              <a:ext cx="667070" cy="65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46"/>
            <p:cNvSpPr/>
            <p:nvPr/>
          </p:nvSpPr>
          <p:spPr>
            <a:xfrm>
              <a:off x="6989243" y="3449802"/>
              <a:ext cx="291846" cy="392162"/>
            </a:xfrm>
            <a:custGeom>
              <a:rect b="b" l="l" r="r" t="t"/>
              <a:pathLst>
                <a:path extrusionOk="0" h="19640" w="14259">
                  <a:moveTo>
                    <a:pt x="0" y="19640"/>
                  </a:moveTo>
                  <a:cubicBezTo>
                    <a:pt x="5052" y="16919"/>
                    <a:pt x="13328" y="15501"/>
                    <a:pt x="14140" y="9820"/>
                  </a:cubicBezTo>
                  <a:cubicBezTo>
                    <a:pt x="14616" y="6488"/>
                    <a:pt x="11784" y="3366"/>
                    <a:pt x="11784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748" name="Google Shape;748;p46"/>
            <p:cNvSpPr/>
            <p:nvPr/>
          </p:nvSpPr>
          <p:spPr>
            <a:xfrm>
              <a:off x="6161342" y="2093969"/>
              <a:ext cx="530374" cy="1583103"/>
            </a:xfrm>
            <a:custGeom>
              <a:rect b="b" l="l" r="r" t="t"/>
              <a:pathLst>
                <a:path extrusionOk="0" h="79284" w="25913">
                  <a:moveTo>
                    <a:pt x="10595" y="79285"/>
                  </a:moveTo>
                  <a:cubicBezTo>
                    <a:pt x="10595" y="73155"/>
                    <a:pt x="6511" y="67724"/>
                    <a:pt x="4310" y="62003"/>
                  </a:cubicBezTo>
                  <a:cubicBezTo>
                    <a:pt x="399" y="51834"/>
                    <a:pt x="-1646" y="39686"/>
                    <a:pt x="1953" y="29402"/>
                  </a:cubicBezTo>
                  <a:cubicBezTo>
                    <a:pt x="5494" y="19283"/>
                    <a:pt x="8080" y="6639"/>
                    <a:pt x="17272" y="1121"/>
                  </a:cubicBezTo>
                  <a:cubicBezTo>
                    <a:pt x="19764" y="-375"/>
                    <a:pt x="25913" y="-607"/>
                    <a:pt x="25913" y="23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749" name="Google Shape;749;p46"/>
            <p:cNvSpPr/>
            <p:nvPr/>
          </p:nvSpPr>
          <p:spPr>
            <a:xfrm>
              <a:off x="6876683" y="4001211"/>
              <a:ext cx="404463" cy="327150"/>
            </a:xfrm>
            <a:custGeom>
              <a:rect b="b" l="l" r="r" t="t"/>
              <a:pathLst>
                <a:path extrusionOk="0" h="12451" w="19783">
                  <a:moveTo>
                    <a:pt x="0" y="276"/>
                  </a:moveTo>
                  <a:cubicBezTo>
                    <a:pt x="6291" y="276"/>
                    <a:pt x="14685" y="-828"/>
                    <a:pt x="18461" y="4204"/>
                  </a:cubicBezTo>
                  <a:cubicBezTo>
                    <a:pt x="20113" y="6405"/>
                    <a:pt x="20084" y="9990"/>
                    <a:pt x="18854" y="12452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750" name="Google Shape;750;p46"/>
            <p:cNvSpPr/>
            <p:nvPr/>
          </p:nvSpPr>
          <p:spPr>
            <a:xfrm>
              <a:off x="5936002" y="4053791"/>
              <a:ext cx="562754" cy="115153"/>
            </a:xfrm>
            <a:custGeom>
              <a:rect b="b" l="l" r="r" t="t"/>
              <a:pathLst>
                <a:path extrusionOk="0" h="5767" w="27495">
                  <a:moveTo>
                    <a:pt x="0" y="2356"/>
                  </a:moveTo>
                  <a:cubicBezTo>
                    <a:pt x="8726" y="5266"/>
                    <a:pt x="27495" y="9199"/>
                    <a:pt x="27495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751" name="Google Shape;751;p46"/>
            <p:cNvSpPr txBox="1"/>
            <p:nvPr/>
          </p:nvSpPr>
          <p:spPr>
            <a:xfrm>
              <a:off x="5194550" y="1973949"/>
              <a:ext cx="1254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rgbClr val="FF0000"/>
                  </a:solidFill>
                </a:rPr>
                <a:t>x</a:t>
              </a:r>
              <a:endParaRPr sz="3300">
                <a:solidFill>
                  <a:srgbClr val="FF0000"/>
                </a:solidFill>
              </a:endParaRPr>
            </a:p>
          </p:txBody>
        </p:sp>
        <p:sp>
          <p:nvSpPr>
            <p:cNvPr id="752" name="Google Shape;752;p46"/>
            <p:cNvSpPr txBox="1"/>
            <p:nvPr/>
          </p:nvSpPr>
          <p:spPr>
            <a:xfrm>
              <a:off x="5210951" y="2876305"/>
              <a:ext cx="1254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rgbClr val="FF0000"/>
                  </a:solidFill>
                </a:rPr>
                <a:t>x</a:t>
              </a:r>
              <a:endParaRPr sz="3300">
                <a:solidFill>
                  <a:srgbClr val="FF0000"/>
                </a:solidFill>
              </a:endParaRPr>
            </a:p>
          </p:txBody>
        </p:sp>
        <p:sp>
          <p:nvSpPr>
            <p:cNvPr id="753" name="Google Shape;753;p46"/>
            <p:cNvSpPr txBox="1"/>
            <p:nvPr/>
          </p:nvSpPr>
          <p:spPr>
            <a:xfrm>
              <a:off x="5222850" y="4138849"/>
              <a:ext cx="1254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rgbClr val="FF0000"/>
                  </a:solidFill>
                </a:rPr>
                <a:t>x</a:t>
              </a:r>
              <a:endParaRPr sz="3300">
                <a:solidFill>
                  <a:srgbClr val="FF0000"/>
                </a:solidFill>
              </a:endParaRPr>
            </a:p>
          </p:txBody>
        </p:sp>
        <p:cxnSp>
          <p:nvCxnSpPr>
            <p:cNvPr id="754" name="Google Shape;754;p46"/>
            <p:cNvCxnSpPr>
              <a:stCxn id="724" idx="3"/>
              <a:endCxn id="728" idx="3"/>
            </p:cNvCxnSpPr>
            <p:nvPr/>
          </p:nvCxnSpPr>
          <p:spPr>
            <a:xfrm flipH="1">
              <a:off x="5814291" y="3605652"/>
              <a:ext cx="2400" cy="410700"/>
            </a:xfrm>
            <a:prstGeom prst="bentConnector3">
              <a:avLst>
                <a:gd fmla="val -7937500" name="adj1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755" name="Google Shape;755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175" y="3225850"/>
            <a:ext cx="1399174" cy="139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09687" y="2039613"/>
            <a:ext cx="1709525" cy="171238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7" name="Google Shape;757;p46"/>
          <p:cNvPicPr preferRelativeResize="0"/>
          <p:nvPr/>
        </p:nvPicPr>
        <p:blipFill rotWithShape="1">
          <a:blip r:embed="rId12">
            <a:alphaModFix/>
          </a:blip>
          <a:srcRect b="27263" l="0" r="0" t="17704"/>
          <a:stretch/>
        </p:blipFill>
        <p:spPr>
          <a:xfrm>
            <a:off x="6710925" y="341638"/>
            <a:ext cx="1709527" cy="627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46"/>
          <p:cNvCxnSpPr>
            <a:endCxn id="727" idx="2"/>
          </p:cNvCxnSpPr>
          <p:nvPr/>
        </p:nvCxnSpPr>
        <p:spPr>
          <a:xfrm>
            <a:off x="1534285" y="3925405"/>
            <a:ext cx="3683400" cy="171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59" name="Google Shape;759;p46"/>
          <p:cNvCxnSpPr>
            <a:stCxn id="728" idx="1"/>
            <a:endCxn id="756" idx="3"/>
          </p:cNvCxnSpPr>
          <p:nvPr/>
        </p:nvCxnSpPr>
        <p:spPr>
          <a:xfrm rot="10800000">
            <a:off x="4219178" y="2895696"/>
            <a:ext cx="1159200" cy="1197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0" name="Google Shape;760;p46"/>
          <p:cNvCxnSpPr>
            <a:stCxn id="756" idx="0"/>
            <a:endCxn id="757" idx="1"/>
          </p:cNvCxnSpPr>
          <p:nvPr/>
        </p:nvCxnSpPr>
        <p:spPr>
          <a:xfrm flipH="1" rot="10800000">
            <a:off x="3364450" y="655113"/>
            <a:ext cx="3346500" cy="1384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1" name="Google Shape;761;p46"/>
          <p:cNvSpPr txBox="1"/>
          <p:nvPr/>
        </p:nvSpPr>
        <p:spPr>
          <a:xfrm>
            <a:off x="6710950" y="846000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👍 👎</a:t>
            </a:r>
            <a:endParaRPr sz="3900"/>
          </a:p>
        </p:txBody>
      </p:sp>
      <p:cxnSp>
        <p:nvCxnSpPr>
          <p:cNvPr id="762" name="Google Shape;762;p46"/>
          <p:cNvCxnSpPr>
            <a:stCxn id="757" idx="2"/>
          </p:cNvCxnSpPr>
          <p:nvPr/>
        </p:nvCxnSpPr>
        <p:spPr>
          <a:xfrm>
            <a:off x="7565689" y="968708"/>
            <a:ext cx="5100" cy="631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Changing/ Updating Models</a:t>
            </a:r>
            <a:endParaRPr/>
          </a:p>
        </p:txBody>
      </p:sp>
      <p:sp>
        <p:nvSpPr>
          <p:cNvPr id="768" name="Google Shape;768;p47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root directory &gt; public &gt; files </a:t>
            </a:r>
            <a:endParaRPr/>
          </a:p>
        </p:txBody>
      </p:sp>
      <p:pic>
        <p:nvPicPr>
          <p:cNvPr id="769" name="Google Shape;7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475" y="1069062"/>
            <a:ext cx="7151174" cy="2011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0" name="Google Shape;77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" y="3131949"/>
            <a:ext cx="8497219" cy="2011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Changing/ Updating Models</a:t>
            </a:r>
            <a:endParaRPr/>
          </a:p>
        </p:txBody>
      </p:sp>
      <p:sp>
        <p:nvSpPr>
          <p:cNvPr id="776" name="Google Shape;776;p48"/>
          <p:cNvSpPr txBox="1"/>
          <p:nvPr>
            <p:ph idx="1" type="body"/>
          </p:nvPr>
        </p:nvSpPr>
        <p:spPr>
          <a:xfrm>
            <a:off x="83100" y="923875"/>
            <a:ext cx="1005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scp -r [local/path/to/folder] username@host_name[path/to/destination]</a:t>
            </a:r>
            <a:endParaRPr/>
          </a:p>
        </p:txBody>
      </p:sp>
      <p:pic>
        <p:nvPicPr>
          <p:cNvPr id="777" name="Google Shape;7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5" y="1315324"/>
            <a:ext cx="8497219" cy="2011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Architecture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7484" l="0" r="0" t="0"/>
          <a:stretch/>
        </p:blipFill>
        <p:spPr>
          <a:xfrm>
            <a:off x="921125" y="554275"/>
            <a:ext cx="6743700" cy="44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067225" y="3211025"/>
            <a:ext cx="28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</a:rPr>
              <a:t>http://localhost:8080/….</a:t>
            </a:r>
            <a:endParaRPr b="1" sz="1800">
              <a:solidFill>
                <a:srgbClr val="E69138"/>
              </a:solidFill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118400" y="3672725"/>
            <a:ext cx="756400" cy="453850"/>
          </a:xfrm>
          <a:custGeom>
            <a:rect b="b" l="l" r="r" t="t"/>
            <a:pathLst>
              <a:path extrusionOk="0" h="18154" w="30256">
                <a:moveTo>
                  <a:pt x="0" y="18154"/>
                </a:moveTo>
                <a:cubicBezTo>
                  <a:pt x="11158" y="14435"/>
                  <a:pt x="30256" y="11761"/>
                  <a:pt x="30256" y="0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none"/>
            <a:tailEnd len="med" w="med" type="stealth"/>
          </a:ln>
        </p:spPr>
      </p:sp>
      <p:sp>
        <p:nvSpPr>
          <p:cNvPr id="83" name="Google Shape;83;p16"/>
          <p:cNvSpPr/>
          <p:nvPr/>
        </p:nvSpPr>
        <p:spPr>
          <a:xfrm>
            <a:off x="7504575" y="2293850"/>
            <a:ext cx="407600" cy="932875"/>
          </a:xfrm>
          <a:custGeom>
            <a:rect b="b" l="l" r="r" t="t"/>
            <a:pathLst>
              <a:path extrusionOk="0" h="37315" w="16304">
                <a:moveTo>
                  <a:pt x="13111" y="37315"/>
                </a:moveTo>
                <a:cubicBezTo>
                  <a:pt x="10799" y="35466"/>
                  <a:pt x="7805" y="32392"/>
                  <a:pt x="8741" y="29583"/>
                </a:cubicBezTo>
                <a:cubicBezTo>
                  <a:pt x="9644" y="26873"/>
                  <a:pt x="12843" y="25582"/>
                  <a:pt x="15128" y="23868"/>
                </a:cubicBezTo>
                <a:cubicBezTo>
                  <a:pt x="17102" y="22387"/>
                  <a:pt x="16062" y="18866"/>
                  <a:pt x="15464" y="16472"/>
                </a:cubicBezTo>
                <a:cubicBezTo>
                  <a:pt x="13638" y="9166"/>
                  <a:pt x="7145" y="2379"/>
                  <a:pt x="0" y="0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none"/>
            <a:tailEnd len="med" w="med" type="stealth"/>
          </a:ln>
        </p:spPr>
      </p:sp>
      <p:sp>
        <p:nvSpPr>
          <p:cNvPr id="84" name="Google Shape;84;p16"/>
          <p:cNvSpPr/>
          <p:nvPr/>
        </p:nvSpPr>
        <p:spPr>
          <a:xfrm>
            <a:off x="6001405" y="1583225"/>
            <a:ext cx="1606800" cy="121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 if node and npm are installed.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 “Command Prompt” and run the following 2 commands: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C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Things First</a:t>
            </a:r>
            <a:endParaRPr/>
          </a:p>
        </p:txBody>
      </p:sp>
      <p:graphicFrame>
        <p:nvGraphicFramePr>
          <p:cNvPr id="91" name="Google Shape;91;p17"/>
          <p:cNvGraphicFramePr/>
          <p:nvPr/>
        </p:nvGraphicFramePr>
        <p:xfrm>
          <a:off x="893225" y="201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{88530A3A-2596-42A6-82C1-51D849380088}</a:tableStyleId>
              </a:tblPr>
              <a:tblGrid>
                <a:gridCol w="19050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 node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2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-v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Google Shape;92;p17"/>
          <p:cNvGraphicFramePr/>
          <p:nvPr/>
        </p:nvGraphicFramePr>
        <p:xfrm>
          <a:off x="893225" y="251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{0C99715D-E9B7-482B-A2D4-D478CE2195AB}</a:tableStyleId>
              </a:tblPr>
              <a:tblGrid>
                <a:gridCol w="1905000"/>
              </a:tblGrid>
              <a:tr h="47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 npm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-v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625" y="3530438"/>
            <a:ext cx="506730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Code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90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source code for the platform’s frontend is available on a demo github </a:t>
            </a:r>
            <a:r>
              <a:rPr lang="en"/>
              <a:t>repository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https://github.com/BeimnetGirma/entro-demo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36808" l="0" r="0" t="0"/>
          <a:stretch/>
        </p:blipFill>
        <p:spPr>
          <a:xfrm>
            <a:off x="2306950" y="1963925"/>
            <a:ext cx="6525351" cy="38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Code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90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can download the repository onto your computer via the git command.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folder where you want to download the code into.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up a command prompt shell at that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in and hit run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5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&gt; git </a:t>
            </a:r>
            <a:r>
              <a:rPr lang="en" sz="1905">
                <a:solidFill>
                  <a:srgbClr val="FCC28C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clone</a:t>
            </a:r>
            <a:r>
              <a:rPr lang="en" sz="1905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905">
                <a:solidFill>
                  <a:srgbClr val="FFFFAA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https</a:t>
            </a:r>
            <a:r>
              <a:rPr lang="en" sz="1905">
                <a:solidFill>
                  <a:srgbClr val="FFFFFF"/>
                </a:solidFill>
                <a:highlight>
                  <a:srgbClr val="333333"/>
                </a:highlight>
                <a:latin typeface="Consolas"/>
                <a:ea typeface="Consolas"/>
                <a:cs typeface="Consolas"/>
                <a:sym typeface="Consolas"/>
              </a:rPr>
              <a:t>://github.com/BeimnetGirma/entro-demo.git .</a:t>
            </a:r>
            <a:endParaRPr sz="190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don’t have git installed on your computer…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626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Install it the winget tool and typing out the following in the command prompt shell: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FFFAA"/>
                </a:solidFill>
                <a:highlight>
                  <a:srgbClr val="333333"/>
                </a:highlight>
                <a:latin typeface="Courier New"/>
                <a:ea typeface="Courier New"/>
                <a:cs typeface="Courier New"/>
                <a:sym typeface="Courier New"/>
              </a:rPr>
              <a:t>&gt; winget install --id Git.Git -e --source winget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Install it by running the shared installer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Or you can forget about git and just download the zipped repository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4940" l="0" r="22402" t="12578"/>
          <a:stretch/>
        </p:blipFill>
        <p:spPr>
          <a:xfrm>
            <a:off x="1124063" y="3744000"/>
            <a:ext cx="6895875" cy="35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don’t have git installed on your computer…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626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3.  Or you can forget about git and just download the zipped repository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4940" l="0" r="22402" t="12578"/>
          <a:stretch/>
        </p:blipFill>
        <p:spPr>
          <a:xfrm>
            <a:off x="1124063" y="1610400"/>
            <a:ext cx="6895875" cy="35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6186350" y="1698800"/>
            <a:ext cx="1158600" cy="49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5842575" y="1667300"/>
            <a:ext cx="48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1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3589250" y="4571250"/>
            <a:ext cx="1713300" cy="387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3100850" y="4404750"/>
            <a:ext cx="48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2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